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313" r:id="rId3"/>
    <p:sldId id="320" r:id="rId4"/>
    <p:sldId id="316" r:id="rId5"/>
    <p:sldId id="321" r:id="rId6"/>
    <p:sldId id="317" r:id="rId7"/>
    <p:sldId id="315" r:id="rId8"/>
    <p:sldId id="322" r:id="rId9"/>
    <p:sldId id="318" r:id="rId10"/>
    <p:sldId id="319" r:id="rId11"/>
    <p:sldId id="294" r:id="rId12"/>
    <p:sldId id="295" r:id="rId13"/>
    <p:sldId id="296" r:id="rId14"/>
    <p:sldId id="298" r:id="rId15"/>
    <p:sldId id="299" r:id="rId16"/>
    <p:sldId id="300" r:id="rId17"/>
    <p:sldId id="302" r:id="rId18"/>
    <p:sldId id="304" r:id="rId19"/>
    <p:sldId id="306" r:id="rId20"/>
    <p:sldId id="307" r:id="rId21"/>
    <p:sldId id="308" r:id="rId22"/>
    <p:sldId id="309" r:id="rId23"/>
    <p:sldId id="310" r:id="rId24"/>
    <p:sldId id="323" r:id="rId25"/>
    <p:sldId id="312" r:id="rId26"/>
    <p:sldId id="3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D1E"/>
    <a:srgbClr val="FE0100"/>
    <a:srgbClr val="426790"/>
    <a:srgbClr val="0A0A0A"/>
    <a:srgbClr val="DEDEDE"/>
    <a:srgbClr val="E6E6E6"/>
    <a:srgbClr val="FAF9FF"/>
    <a:srgbClr val="F3F3FF"/>
    <a:srgbClr val="2C2C2B"/>
    <a:srgbClr val="2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 snapToGrid="0">
      <p:cViewPr>
        <p:scale>
          <a:sx n="50" d="100"/>
          <a:sy n="50" d="100"/>
        </p:scale>
        <p:origin x="130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09/01/2020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2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D60-129F-4B77-9DF7-74D9565F4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9FC3-4429-44E5-B60B-AFFEA621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254B-D6CD-4B1A-A8DE-68C21FE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99B2-5C8C-4602-A6AE-018306B8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B72-A50F-48C5-BB71-48564437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E75-537D-4128-AFB9-A1D425A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6EB56-89EE-4855-9F10-53084F00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A37-3192-465E-BB94-C3414FC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9E813-ADBF-4B29-9FE1-9BBDC15D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FD7D-0ECB-42DE-B678-3AC9586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CBD0-795A-43B6-B8FA-393B7BF1F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5CDF-7747-4956-938F-68CB68BAF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C813-7878-4C9B-95D5-462A315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1BD8-F4F9-4DCD-A1FC-719B0B2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0C18-0A3E-461A-9539-2EC3B98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5ACB-699D-4A2F-B815-CECF459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45E-F43E-426E-8B2E-D8EE3B9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5C5-A225-4245-A8A5-AC40553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0DFE-CE8A-4491-A398-7A6F115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DFA-D9CC-42AE-BC2B-933F4A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E5B6-51B1-43BA-AE6A-D5138AD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3795-1C41-4AE8-9E14-B7CF15A5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30FB9-0CC9-4001-9F9E-1E5CAEE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6882-14E7-426A-BDF9-E414EB2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975D-3318-4B37-A5BF-90F1BEE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083-AAC8-4AD0-A14E-9A0C9EC8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A1CD-12CA-447D-A07D-6C6A7D22C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822F-A0C3-4F21-B7FC-F15C0F8C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CDB4-ED6E-447F-A163-8C8552C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AF415-B4B0-482E-BF3B-EF0C204B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C791D-47BA-46FC-8D79-D4FA54D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1336-7F27-4852-8C66-F32A8C9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7A9E-F0B2-45BF-AB34-B6D8BCB6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1BD6-0EB6-423A-B653-536559F6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70DD-AD10-41BA-B0C5-A204530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BC6DE-0FED-4472-B6B6-478275C9D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9437-CC5A-495A-824C-EB729FB6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24630-3AD5-476A-99AF-23352EEB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C63A-B9C0-4B6C-90FB-3AA2FAC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72E-8ADE-4D49-B311-F58B783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DC974-615E-46CC-9803-BC57EFE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05FA-5F34-4397-8D3F-1D6A66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6D78-81FF-4D69-A1BB-5366BED9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D36DB-5A74-4261-A1BD-CE51B4F9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DDDCD-9113-48BF-A76A-457D6E27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00F5-3187-40F2-BB35-948F30D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84B8-9541-4F85-9018-730056D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E48-D6A1-4C42-86C9-B0BAB94F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60D8-7E78-4CC1-A71D-42B05B0D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B4FB-D5C5-4949-8DDD-39477C14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A0A1A-5DFA-4053-8CE9-A9E26503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24DA-1B23-410E-9E76-971FCFEF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E02-8A94-43E2-B8C9-006A119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882F-51AA-4DF9-8841-12FD808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A655-F32A-4F32-B6F0-A629A8843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036D-4C7E-43F8-8816-ADB175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676-3443-4825-A26C-1E2D882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F602-8E51-4570-BEC6-2EA398ED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3723B-FCB0-4099-BDD6-545FBC97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4A4C-A53D-4FAE-B589-64F6E3A3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8A94-AF8B-4F97-926E-33F28B48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252-B82B-4F55-9D69-96F8E9BE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3BCC-CEB0-4F76-827B-5F17E7A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jpg"/><Relationship Id="rId4" Type="http://schemas.microsoft.com/office/2007/relationships/hdphoto" Target="../media/hdphoto2.wdp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F8CD09-5FFA-422B-9DE7-3F17F3C739E1}"/>
              </a:ext>
            </a:extLst>
          </p:cNvPr>
          <p:cNvSpPr txBox="1"/>
          <p:nvPr/>
        </p:nvSpPr>
        <p:spPr>
          <a:xfrm>
            <a:off x="2325607" y="2073817"/>
            <a:ext cx="939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6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székel</a:t>
            </a:r>
            <a:r>
              <a:rPr lang="hu-HU" sz="124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y</a:t>
            </a:r>
            <a:r>
              <a:rPr lang="en-GB" sz="12600" b="1" dirty="0">
                <a:ln>
                  <a:solidFill>
                    <a:schemeClr val="tx1"/>
                  </a:solidFill>
                </a:ln>
                <a:latin typeface="Bahnschrift" panose="020B0502040204020203" pitchFamily="34" charset="0"/>
              </a:rPr>
              <a:t>data</a:t>
            </a:r>
            <a:endParaRPr lang="en-US" sz="12600" b="1" dirty="0">
              <a:ln>
                <a:solidFill>
                  <a:schemeClr val="tx1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089F0FCD-74A5-49FD-AAD6-A6C18808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9" t="9739" r="9739" b="9739"/>
          <a:stretch/>
        </p:blipFill>
        <p:spPr>
          <a:xfrm>
            <a:off x="676727" y="2163679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Bitcoin Logo Font">
            <a:extLst>
              <a:ext uri="{FF2B5EF4-FFF2-40B4-BE49-F238E27FC236}">
                <a16:creationId xmlns:a16="http://schemas.microsoft.com/office/drawing/2014/main" id="{A5B8FEDC-3BC4-4CDB-A27A-CA12FE63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" y="3429000"/>
            <a:ext cx="4273489" cy="427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ontec | Tallinn 2018 – Nordic Blockchain Summit">
            <a:extLst>
              <a:ext uri="{FF2B5EF4-FFF2-40B4-BE49-F238E27FC236}">
                <a16:creationId xmlns:a16="http://schemas.microsoft.com/office/drawing/2014/main" id="{0423A817-9B39-4EB6-A952-BDB0A716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" y="1890690"/>
            <a:ext cx="4351428" cy="28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B2512-3DCB-4C0C-865F-A1C7ED11FE1A}"/>
              </a:ext>
            </a:extLst>
          </p:cNvPr>
          <p:cNvSpPr txBox="1"/>
          <p:nvPr/>
        </p:nvSpPr>
        <p:spPr>
          <a:xfrm>
            <a:off x="-98949" y="820990"/>
            <a:ext cx="5539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készpénz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C72-D07D-48E5-AA26-0C773C93BAD7}"/>
              </a:ext>
            </a:extLst>
          </p:cNvPr>
          <p:cNvSpPr txBox="1"/>
          <p:nvPr/>
        </p:nvSpPr>
        <p:spPr>
          <a:xfrm>
            <a:off x="6405442" y="913322"/>
            <a:ext cx="5539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  <a:cs typeface="Calibri" panose="020F0502020204030204" pitchFamily="34" charset="0"/>
              </a:rPr>
              <a:t>→ </a:t>
            </a:r>
            <a:r>
              <a:rPr lang="en-US" sz="6000" dirty="0" err="1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  <a:cs typeface="Calibri" panose="020F0502020204030204" pitchFamily="34" charset="0"/>
              </a:rPr>
              <a:t>dobozba</a:t>
            </a:r>
            <a:endParaRPr lang="hu-HU" sz="60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47867-943A-4574-890F-4FD501449B1D}"/>
              </a:ext>
            </a:extLst>
          </p:cNvPr>
          <p:cNvSpPr txBox="1"/>
          <p:nvPr/>
        </p:nvSpPr>
        <p:spPr>
          <a:xfrm>
            <a:off x="6157996" y="2790539"/>
            <a:ext cx="6034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  <a:cs typeface="Calibri" panose="020F0502020204030204" pitchFamily="34" charset="0"/>
              </a:rPr>
              <a:t>+40729031682</a:t>
            </a:r>
            <a:endParaRPr lang="hu-HU" sz="60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034" name="Picture 10" descr="Your QR Code">
            <a:extLst>
              <a:ext uri="{FF2B5EF4-FFF2-40B4-BE49-F238E27FC236}">
                <a16:creationId xmlns:a16="http://schemas.microsoft.com/office/drawing/2014/main" id="{95A54901-7033-43B1-8890-F1C448C3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86" y="4239732"/>
            <a:ext cx="2364933" cy="23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0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/>
          <a:stretch/>
        </p:blipFill>
        <p:spPr bwMode="auto">
          <a:xfrm>
            <a:off x="7772955" y="2514600"/>
            <a:ext cx="490275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6E630B-F83E-4C19-B684-EF43B9F423CF}"/>
              </a:ext>
            </a:extLst>
          </p:cNvPr>
          <p:cNvSpPr/>
          <p:nvPr/>
        </p:nvSpPr>
        <p:spPr>
          <a:xfrm>
            <a:off x="8195058" y="-12527"/>
            <a:ext cx="3996942" cy="2527125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2CCE3-6FAD-4E0D-B386-FBD06412A2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71D466-4DEE-450A-B6C3-37AE2DB5D33D}"/>
              </a:ext>
            </a:extLst>
          </p:cNvPr>
          <p:cNvSpPr/>
          <p:nvPr/>
        </p:nvSpPr>
        <p:spPr>
          <a:xfrm flipH="1">
            <a:off x="10058037" y="-360107"/>
            <a:ext cx="2960979" cy="2208030"/>
          </a:xfrm>
          <a:prstGeom prst="rect">
            <a:avLst/>
          </a:prstGeom>
          <a:gradFill flip="none" rotWithShape="1">
            <a:gsLst>
              <a:gs pos="0">
                <a:srgbClr val="EEF0F4">
                  <a:alpha val="0"/>
                </a:srgbClr>
              </a:gs>
              <a:gs pos="41000">
                <a:srgbClr val="EEF0F4">
                  <a:alpha val="0"/>
                </a:srgbClr>
              </a:gs>
              <a:gs pos="78000">
                <a:srgbClr val="EEF0F4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0DFF7C-BCC7-436B-B463-862095EFD6F8}"/>
              </a:ext>
            </a:extLst>
          </p:cNvPr>
          <p:cNvSpPr/>
          <p:nvPr/>
        </p:nvSpPr>
        <p:spPr>
          <a:xfrm>
            <a:off x="8722081" y="1639511"/>
            <a:ext cx="3901440" cy="220938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29398"/>
          <a:stretch/>
        </p:blipFill>
        <p:spPr>
          <a:xfrm>
            <a:off x="1764479" y="0"/>
            <a:ext cx="7553627" cy="685800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215941" y="1296755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R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étyi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Dorottya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Junior Data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Scientist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teleportHQ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3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erson holding a book shelf&#10;&#10;Description automatically generated">
            <a:extLst>
              <a:ext uri="{FF2B5EF4-FFF2-40B4-BE49-F238E27FC236}">
                <a16:creationId xmlns:a16="http://schemas.microsoft.com/office/drawing/2014/main" id="{FE5BA0EB-0C93-47BC-AADA-98FDC1DF1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1399" y="2435528"/>
            <a:ext cx="5352121" cy="44427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2336093"/>
            <a:ext cx="3996942" cy="44995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79" y="-20307"/>
            <a:ext cx="7553627" cy="689861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78781" y="1571075"/>
            <a:ext cx="266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 Gergő</a:t>
            </a:r>
          </a:p>
          <a:p>
            <a:pPr algn="ctr"/>
            <a:r>
              <a:rPr lang="en-GB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Erd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lystat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B715F-3670-4A17-A302-B8236771E182}"/>
              </a:ext>
            </a:extLst>
          </p:cNvPr>
          <p:cNvSpPr/>
          <p:nvPr/>
        </p:nvSpPr>
        <p:spPr>
          <a:xfrm>
            <a:off x="3374219" y="172457"/>
            <a:ext cx="5658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</a:rPr>
              <a:t>Erdélystat</a:t>
            </a:r>
            <a:r>
              <a:rPr lang="en-GB" sz="2000" dirty="0">
                <a:solidFill>
                  <a:srgbClr val="563794"/>
                </a:solidFill>
                <a:latin typeface="Bahnschrift" panose="020B0502040204020203" pitchFamily="34" charset="0"/>
              </a:rPr>
              <a:t> - </a:t>
            </a: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tisztikai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adatok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magyar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nyelven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b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Romániáról</a:t>
            </a:r>
            <a:r>
              <a:rPr lang="en-GB" sz="2000" dirty="0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rdélyr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Helvetica Neue" panose="02000403000000020004" pitchFamily="50" charset="0"/>
              </a:rPr>
              <a:t>ő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erdélyi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magyarokról</a:t>
            </a:r>
            <a:endParaRPr lang="en-GB" sz="2000" dirty="0">
              <a:solidFill>
                <a:schemeClr val="bg1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Oláh Ildikó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7" y="2099832"/>
            <a:ext cx="4778476" cy="47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1964877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r="5472"/>
          <a:stretch/>
        </p:blipFill>
        <p:spPr>
          <a:xfrm>
            <a:off x="1733207" y="-20308"/>
            <a:ext cx="7715594" cy="689861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62061" y="1164243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Oláh Ildikó</a:t>
            </a:r>
          </a:p>
          <a:p>
            <a:pPr algn="ctr"/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Interface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Specialist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ArtWise</a:t>
            </a:r>
            <a:r>
              <a:rPr lang="en-GB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/AW Studio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2A87-F54D-4FE8-8C2D-D2BD46330F53}"/>
              </a:ext>
            </a:extLst>
          </p:cNvPr>
          <p:cNvSpPr txBox="1"/>
          <p:nvPr/>
        </p:nvSpPr>
        <p:spPr>
          <a:xfrm>
            <a:off x="3572812" y="363816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Te az vagy, akinek látszani szeretnél?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erson sitting on a table&#10;&#10;Description automatically generated">
            <a:extLst>
              <a:ext uri="{FF2B5EF4-FFF2-40B4-BE49-F238E27FC236}">
                <a16:creationId xmlns:a16="http://schemas.microsoft.com/office/drawing/2014/main" id="{B3A60C90-3F4A-4D8E-B07F-CAB57B33F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05" y="2889819"/>
            <a:ext cx="4222213" cy="6333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202776" y="2854505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695117" y="1687669"/>
            <a:ext cx="3493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Besenyei Sarolta</a:t>
            </a:r>
          </a:p>
          <a:p>
            <a:pPr algn="ctr"/>
            <a:r>
              <a:rPr lang="en-GB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Expert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Evaluator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European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Commission</a:t>
            </a:r>
            <a:endParaRPr lang="hu-HU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Vice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president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World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Smart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Cities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Organisation</a:t>
            </a:r>
            <a:endParaRPr lang="hu-HU" sz="24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55470F6-6636-4CFF-B422-96AC53B5FDA7}"/>
              </a:ext>
            </a:extLst>
          </p:cNvPr>
          <p:cNvSpPr/>
          <p:nvPr/>
        </p:nvSpPr>
        <p:spPr>
          <a:xfrm>
            <a:off x="4023360" y="2144876"/>
            <a:ext cx="4841576" cy="4713123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115" r="18364" b="6115"/>
          <a:stretch/>
        </p:blipFill>
        <p:spPr>
          <a:xfrm>
            <a:off x="1749926" y="-872"/>
            <a:ext cx="7635332" cy="685887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5" name="Parallelogram 24">
            <a:extLst>
              <a:ext uri="{FF2B5EF4-FFF2-40B4-BE49-F238E27FC236}">
                <a16:creationId xmlns:a16="http://schemas.microsoft.com/office/drawing/2014/main" id="{AB3E24B6-71AB-4C5C-B4F0-7ACA81553226}"/>
              </a:ext>
            </a:extLst>
          </p:cNvPr>
          <p:cNvSpPr/>
          <p:nvPr/>
        </p:nvSpPr>
        <p:spPr>
          <a:xfrm>
            <a:off x="3572811" y="123957"/>
            <a:ext cx="5658209" cy="1136101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1B625-1A10-4DDF-A484-2DF5EE4B611B}"/>
              </a:ext>
            </a:extLst>
          </p:cNvPr>
          <p:cNvSpPr txBox="1"/>
          <p:nvPr/>
        </p:nvSpPr>
        <p:spPr>
          <a:xfrm>
            <a:off x="3572812" y="123957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eltérő technológiák fúziója, a társadalmi változás és az emberiség ökológiai lábnyoma: Adatok   és fejlesztések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8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467697-CAC1-4A3F-8DEC-9AC73B7BE28E}"/>
              </a:ext>
            </a:extLst>
          </p:cNvPr>
          <p:cNvSpPr/>
          <p:nvPr/>
        </p:nvSpPr>
        <p:spPr>
          <a:xfrm>
            <a:off x="9340315" y="5789023"/>
            <a:ext cx="358978" cy="1084217"/>
          </a:xfrm>
          <a:prstGeom prst="rect">
            <a:avLst/>
          </a:prstGeom>
          <a:gradFill>
            <a:gsLst>
              <a:gs pos="0">
                <a:srgbClr val="2F2929"/>
              </a:gs>
              <a:gs pos="100000">
                <a:srgbClr val="2F292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person wearing a red shirt&#10;&#10;Description automatically generated">
            <a:extLst>
              <a:ext uri="{FF2B5EF4-FFF2-40B4-BE49-F238E27FC236}">
                <a16:creationId xmlns:a16="http://schemas.microsoft.com/office/drawing/2014/main" id="{4909BECE-824D-4009-A3D4-CB60C1B503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/>
          <a:stretch/>
        </p:blipFill>
        <p:spPr>
          <a:xfrm flipH="1">
            <a:off x="9699293" y="3129639"/>
            <a:ext cx="2731713" cy="4031936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5C8EF4D2-5564-4D1F-B36C-2FDE790A53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19"/>
          <a:stretch/>
        </p:blipFill>
        <p:spPr>
          <a:xfrm>
            <a:off x="6075677" y="3153089"/>
            <a:ext cx="4249911" cy="3716358"/>
          </a:xfrm>
          <a:prstGeom prst="parallelogram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62C53-0D7E-4A45-89D6-FE6E7F924273}"/>
              </a:ext>
            </a:extLst>
          </p:cNvPr>
          <p:cNvCxnSpPr>
            <a:cxnSpLocks/>
          </p:cNvCxnSpPr>
          <p:nvPr/>
        </p:nvCxnSpPr>
        <p:spPr>
          <a:xfrm flipH="1">
            <a:off x="9419215" y="3153089"/>
            <a:ext cx="880248" cy="3704911"/>
          </a:xfrm>
          <a:prstGeom prst="line">
            <a:avLst/>
          </a:prstGeom>
          <a:ln w="76200">
            <a:solidFill>
              <a:srgbClr val="426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003728" y="3012684"/>
            <a:ext cx="4188272" cy="52568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4" r="19246"/>
          <a:stretch/>
        </p:blipFill>
        <p:spPr>
          <a:xfrm>
            <a:off x="1745228" y="-11446"/>
            <a:ext cx="7100209" cy="688002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3529AC2-4891-4680-A4EF-239A225EFB5E}"/>
              </a:ext>
            </a:extLst>
          </p:cNvPr>
          <p:cNvSpPr txBox="1"/>
          <p:nvPr/>
        </p:nvSpPr>
        <p:spPr>
          <a:xfrm>
            <a:off x="10151502" y="1946528"/>
            <a:ext cx="2160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Franka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No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émi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2F79B4-59D9-49D2-AFBE-AC649ACBA262}"/>
              </a:ext>
            </a:extLst>
          </p:cNvPr>
          <p:cNvSpPr txBox="1"/>
          <p:nvPr/>
        </p:nvSpPr>
        <p:spPr>
          <a:xfrm>
            <a:off x="8343477" y="1690445"/>
            <a:ext cx="2160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Kocsis</a:t>
            </a:r>
          </a:p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Malvina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– Gr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éti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63CCAC-5C45-4DD9-9A41-00F7AC4DF5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729" y="-13000"/>
            <a:ext cx="625147" cy="1079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D2551-DBF9-4A1E-A822-26EA73CF318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3520"/>
          <a:stretch/>
        </p:blipFill>
        <p:spPr>
          <a:xfrm>
            <a:off x="5596582" y="523105"/>
            <a:ext cx="625147" cy="5519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3C331E-9467-4773-88B5-6C4D96C7B17F}"/>
              </a:ext>
            </a:extLst>
          </p:cNvPr>
          <p:cNvSpPr txBox="1"/>
          <p:nvPr/>
        </p:nvSpPr>
        <p:spPr>
          <a:xfrm>
            <a:off x="4588149" y="352897"/>
            <a:ext cx="386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Mire jó az adatvizualizáció egy non-profit szervezet életében?</a:t>
            </a:r>
          </a:p>
        </p:txBody>
      </p:sp>
    </p:spTree>
    <p:extLst>
      <p:ext uri="{BB962C8B-B14F-4D97-AF65-F5344CB8AC3E}">
        <p14:creationId xmlns:p14="http://schemas.microsoft.com/office/powerpoint/2010/main" val="218256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6303" y="1404208"/>
            <a:ext cx="4859410" cy="58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DCA617-D15C-43F9-A42B-374A1A7BF7B0}"/>
              </a:ext>
            </a:extLst>
          </p:cNvPr>
          <p:cNvSpPr/>
          <p:nvPr/>
        </p:nvSpPr>
        <p:spPr>
          <a:xfrm>
            <a:off x="8195058" y="1847921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9391A-3468-4A18-BC41-0D5818776836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 t="1381" r="10621" b="-1205"/>
          <a:stretch/>
        </p:blipFill>
        <p:spPr>
          <a:xfrm>
            <a:off x="1852045" y="-332897"/>
            <a:ext cx="7722279" cy="742368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D192A6-D045-433F-9E3C-65AD313B052B}"/>
              </a:ext>
            </a:extLst>
          </p:cNvPr>
          <p:cNvSpPr txBox="1"/>
          <p:nvPr/>
        </p:nvSpPr>
        <p:spPr>
          <a:xfrm>
            <a:off x="8776356" y="1568094"/>
            <a:ext cx="3674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Menyh</a:t>
            </a:r>
            <a:r>
              <a:rPr lang="hu-HU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GB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rt </a:t>
            </a:r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Zsuzsa</a:t>
            </a:r>
            <a:endParaRPr lang="hu-HU" sz="2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Cognitive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Creators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Digitális Marketing Szakértő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38B67766-2F7A-48D5-A3A1-2A33C574368F}"/>
              </a:ext>
            </a:extLst>
          </p:cNvPr>
          <p:cNvSpPr/>
          <p:nvPr/>
        </p:nvSpPr>
        <p:spPr>
          <a:xfrm>
            <a:off x="3357674" y="-113200"/>
            <a:ext cx="6156000" cy="1767954"/>
          </a:xfrm>
          <a:prstGeom prst="parallelogram">
            <a:avLst/>
          </a:prstGeom>
          <a:gradFill>
            <a:gsLst>
              <a:gs pos="0">
                <a:srgbClr val="2C2C2B">
                  <a:alpha val="0"/>
                </a:srgbClr>
              </a:gs>
              <a:gs pos="74000">
                <a:srgbClr val="2C2C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BC5B9-7560-4923-8385-EBC981C5AD25}"/>
              </a:ext>
            </a:extLst>
          </p:cNvPr>
          <p:cNvSpPr txBox="1"/>
          <p:nvPr/>
        </p:nvSpPr>
        <p:spPr>
          <a:xfrm>
            <a:off x="3635415" y="900200"/>
            <a:ext cx="5595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Okos marketing döntések </a:t>
            </a:r>
            <a:br>
              <a:rPr lang="en-GB" sz="20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Google Data </a:t>
            </a:r>
            <a:r>
              <a:rPr lang="hu-HU" sz="2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Studio</a:t>
            </a: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 Segítségével</a:t>
            </a:r>
          </a:p>
        </p:txBody>
      </p:sp>
    </p:spTree>
    <p:extLst>
      <p:ext uri="{BB962C8B-B14F-4D97-AF65-F5344CB8AC3E}">
        <p14:creationId xmlns:p14="http://schemas.microsoft.com/office/powerpoint/2010/main" val="258604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11497" r="51205" b="35967"/>
          <a:stretch/>
        </p:blipFill>
        <p:spPr bwMode="auto">
          <a:xfrm flipH="1">
            <a:off x="7059705" y="2235945"/>
            <a:ext cx="5132294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1942050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156190" y="1543406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Simon 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Levente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Doktorandusz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BBTE Mat-Inf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ó Kar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" t="-1" r="29965" b="-4"/>
          <a:stretch/>
        </p:blipFill>
        <p:spPr>
          <a:xfrm>
            <a:off x="1976718" y="-870"/>
            <a:ext cx="7454562" cy="685887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612001" y="494952"/>
            <a:ext cx="56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Társadalmi hálózatok vizualizációja: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Clásicotól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a Dalfutár dalokig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35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0126" y="3188347"/>
            <a:ext cx="4001511" cy="40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3056152"/>
            <a:ext cx="3996942" cy="991326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83745-7BF3-4540-A42A-43CE807640B7}"/>
              </a:ext>
            </a:extLst>
          </p:cNvPr>
          <p:cNvSpPr/>
          <p:nvPr/>
        </p:nvSpPr>
        <p:spPr>
          <a:xfrm rot="10800000">
            <a:off x="8202177" y="6073367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3B753-AF49-41A3-8B25-705230970CB7}"/>
              </a:ext>
            </a:extLst>
          </p:cNvPr>
          <p:cNvSpPr/>
          <p:nvPr/>
        </p:nvSpPr>
        <p:spPr>
          <a:xfrm rot="16200000">
            <a:off x="6282287" y="5344839"/>
            <a:ext cx="3996942" cy="26345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r="13644" b="2"/>
          <a:stretch/>
        </p:blipFill>
        <p:spPr>
          <a:xfrm>
            <a:off x="1852045" y="-80363"/>
            <a:ext cx="7184323" cy="697482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5D105-C6CA-4C03-A022-FD5E92AF128F}"/>
              </a:ext>
            </a:extLst>
          </p:cNvPr>
          <p:cNvSpPr txBox="1"/>
          <p:nvPr/>
        </p:nvSpPr>
        <p:spPr>
          <a:xfrm>
            <a:off x="8931863" y="1857897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20: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0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óra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Laser-Tag Cluj Aréna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Traian Vuia utca 208</a:t>
            </a:r>
          </a:p>
        </p:txBody>
      </p:sp>
    </p:spTree>
    <p:extLst>
      <p:ext uri="{BB962C8B-B14F-4D97-AF65-F5344CB8AC3E}">
        <p14:creationId xmlns:p14="http://schemas.microsoft.com/office/powerpoint/2010/main" val="197786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3712" y="2839331"/>
            <a:ext cx="4527071" cy="45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8104" y="2823329"/>
            <a:ext cx="3996942" cy="93137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69025" y="1760556"/>
            <a:ext cx="348175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kely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Barnabás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6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4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Information Privacy Professional</a:t>
            </a: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Privacy Management Professional</a:t>
            </a:r>
            <a:endParaRPr lang="hu-HU" sz="13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endParaRPr lang="en-US" sz="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Co-Founder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Cluj Privacy Hub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-16224" r="10026" b="6567"/>
          <a:stretch/>
        </p:blipFill>
        <p:spPr>
          <a:xfrm>
            <a:off x="1764480" y="1"/>
            <a:ext cx="7591700" cy="691448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3235791" y="-26003"/>
            <a:ext cx="6126480" cy="1062900"/>
          </a:xfrm>
          <a:prstGeom prst="parallelogram">
            <a:avLst/>
          </a:prstGeom>
          <a:gradFill>
            <a:gsLst>
              <a:gs pos="0">
                <a:srgbClr val="FAF9FF"/>
              </a:gs>
              <a:gs pos="100000">
                <a:srgbClr val="F3F3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345167" y="602466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Privacy Engineering –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Szoftverfejlesztés a GDPR korában: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követelmények, stratégiák és jó gyakorlatok 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65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9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7992" y="2839331"/>
            <a:ext cx="4527071" cy="45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08121" y="2575931"/>
            <a:ext cx="3996942" cy="63759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69025" y="1486233"/>
            <a:ext cx="34817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átorfy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Attila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ATLO/Átlátszó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ELTE BTK Művészetelméleti és Médiakutatási Intézet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3"/>
          <a:stretch/>
        </p:blipFill>
        <p:spPr>
          <a:xfrm>
            <a:off x="1666283" y="-204069"/>
            <a:ext cx="7689897" cy="708807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898003" y="82883"/>
            <a:ext cx="6390000" cy="1897234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572812" y="117071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adatvizualizáció lehetőségei és </a:t>
            </a:r>
            <a:b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akadályai Magyarországon – </a:t>
            </a:r>
            <a:b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ATLO egy évének tapasztalatai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8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659788" y="2565867"/>
            <a:ext cx="4743786" cy="449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16664" y="2340225"/>
            <a:ext cx="3996942" cy="108877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695728" y="1648841"/>
            <a:ext cx="34817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Mink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 Mihály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Adatvizualizácó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szakértő és oktató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C34278-DEEF-416F-8D28-CDBB294EEA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91" t="-2967" r="-14391" b="-88"/>
          <a:stretch/>
        </p:blipFill>
        <p:spPr>
          <a:xfrm>
            <a:off x="1814699" y="-210117"/>
            <a:ext cx="7562190" cy="7088071"/>
          </a:xfrm>
          <a:prstGeom prst="parallelogram">
            <a:avLst>
              <a:gd name="adj" fmla="val 24925"/>
            </a:avLst>
          </a:prstGeom>
          <a:solidFill>
            <a:srgbClr val="0A0A0A"/>
          </a:solidFill>
          <a:ln w="7620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71" t="-2967" r="-22612" b="-88"/>
          <a:stretch/>
        </p:blipFill>
        <p:spPr>
          <a:xfrm>
            <a:off x="1814699" y="-204069"/>
            <a:ext cx="7562190" cy="708807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059740-8E8C-465B-B563-A7C411554299}"/>
              </a:ext>
            </a:extLst>
          </p:cNvPr>
          <p:cNvSpPr txBox="1"/>
          <p:nvPr/>
        </p:nvSpPr>
        <p:spPr>
          <a:xfrm>
            <a:off x="2915745" y="2789898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DEDEDE"/>
                </a:solidFill>
                <a:latin typeface="Bahnschrift" panose="020B0502040204020203" pitchFamily="34" charset="0"/>
              </a:rPr>
              <a:t>Az információ szép</a:t>
            </a:r>
            <a:endParaRPr lang="hu-HU" sz="2000" b="1" i="1" dirty="0">
              <a:solidFill>
                <a:srgbClr val="DEDED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8C47CD-A19F-43EA-9244-99367C3D632C}"/>
              </a:ext>
            </a:extLst>
          </p:cNvPr>
          <p:cNvSpPr/>
          <p:nvPr/>
        </p:nvSpPr>
        <p:spPr>
          <a:xfrm>
            <a:off x="8026696" y="0"/>
            <a:ext cx="599047" cy="234022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0389" y="2638735"/>
            <a:ext cx="4288366" cy="54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08121" y="2615117"/>
            <a:ext cx="3996942" cy="63759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935081" y="1559939"/>
            <a:ext cx="34817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Dr. 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R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b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Béla Gergely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egyetemi adjunktus</a:t>
            </a:r>
          </a:p>
          <a:p>
            <a:pPr algn="ctr"/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7" t="-5102" r="20777"/>
          <a:stretch/>
        </p:blipFill>
        <p:spPr>
          <a:xfrm>
            <a:off x="1852044" y="-178067"/>
            <a:ext cx="7879487" cy="7036068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966179" y="-2"/>
            <a:ext cx="6720840" cy="2324985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572812" y="117071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 környezeti és társadalmi fenntarthatóság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megvalósításának és eredményességének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vizsgálata a globális autóiparban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0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3098" y="1929129"/>
            <a:ext cx="4508666" cy="54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96080" y="1918436"/>
            <a:ext cx="3996942" cy="1053534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06898" y="1685234"/>
            <a:ext cx="3481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észáros Tibor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Gazdasági elemző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8" r="19173"/>
          <a:stretch/>
        </p:blipFill>
        <p:spPr>
          <a:xfrm>
            <a:off x="1795945" y="-156756"/>
            <a:ext cx="7606666" cy="6993444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884556" y="-38140"/>
            <a:ext cx="6492240" cy="2445164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572812" y="218152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Adatalapú tartalomgyártás</a:t>
            </a:r>
          </a:p>
        </p:txBody>
      </p:sp>
    </p:spTree>
    <p:extLst>
      <p:ext uri="{BB962C8B-B14F-4D97-AF65-F5344CB8AC3E}">
        <p14:creationId xmlns:p14="http://schemas.microsoft.com/office/powerpoint/2010/main" val="1749238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2547" y="2904809"/>
            <a:ext cx="4135417" cy="413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323065" y="2596338"/>
            <a:ext cx="3996942" cy="83266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949416" y="1801616"/>
            <a:ext cx="3481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Szil</a:t>
            </a:r>
            <a:r>
              <a:rPr lang="hu-HU" sz="2400" b="1" dirty="0">
                <a:solidFill>
                  <a:srgbClr val="426790"/>
                </a:solidFill>
                <a:latin typeface="Bahnschrift" panose="020B0502040204020203" pitchFamily="34" charset="0"/>
              </a:rPr>
              <a:t>ágyi Levente</a:t>
            </a:r>
            <a:endParaRPr lang="en-US" sz="24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Co-Founder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The House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D8481B92-D74E-497C-8E0C-AA3F6ECC12D4}"/>
              </a:ext>
            </a:extLst>
          </p:cNvPr>
          <p:cNvSpPr/>
          <p:nvPr/>
        </p:nvSpPr>
        <p:spPr>
          <a:xfrm>
            <a:off x="7589135" y="-207665"/>
            <a:ext cx="2217448" cy="2863254"/>
          </a:xfrm>
          <a:prstGeom prst="parallelogram">
            <a:avLst>
              <a:gd name="adj" fmla="val 31253"/>
            </a:avLst>
          </a:prstGeom>
          <a:solidFill>
            <a:srgbClr val="1F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" t="-11140" r="-11737" b="-3284"/>
          <a:stretch/>
        </p:blipFill>
        <p:spPr>
          <a:xfrm>
            <a:off x="2102556" y="-914399"/>
            <a:ext cx="7854460" cy="8002048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</p:spTree>
    <p:extLst>
      <p:ext uri="{BB962C8B-B14F-4D97-AF65-F5344CB8AC3E}">
        <p14:creationId xmlns:p14="http://schemas.microsoft.com/office/powerpoint/2010/main" val="126169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10" t="-1977" r="13910" b="1977"/>
          <a:stretch/>
        </p:blipFill>
        <p:spPr bwMode="auto">
          <a:xfrm>
            <a:off x="7319484" y="2379694"/>
            <a:ext cx="5184702" cy="52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324357" y="2167482"/>
            <a:ext cx="3996942" cy="1053534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06898" y="1685234"/>
            <a:ext cx="3481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Klaus Birthler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Architect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-11825" r="28652" b="1228"/>
          <a:stretch/>
        </p:blipFill>
        <p:spPr>
          <a:xfrm>
            <a:off x="1795945" y="-1515290"/>
            <a:ext cx="7843355" cy="971051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731247" y="1155559"/>
            <a:ext cx="6364224" cy="2445164"/>
          </a:xfrm>
          <a:prstGeom prst="parallelogram">
            <a:avLst>
              <a:gd name="adj" fmla="val 19546"/>
            </a:avLst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266895" y="1401725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Adatvizualizáció a várostervezési politikákért</a:t>
            </a:r>
          </a:p>
        </p:txBody>
      </p:sp>
    </p:spTree>
    <p:extLst>
      <p:ext uri="{BB962C8B-B14F-4D97-AF65-F5344CB8AC3E}">
        <p14:creationId xmlns:p14="http://schemas.microsoft.com/office/powerpoint/2010/main" val="47625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3686" y="2820030"/>
            <a:ext cx="4398078" cy="43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96080" y="2506264"/>
            <a:ext cx="3996942" cy="1055529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812968" y="1709560"/>
            <a:ext cx="34817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Polacsek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P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ter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Kommunikációs koordinátor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VIBE fesztivál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4" r="23678"/>
          <a:stretch/>
        </p:blipFill>
        <p:spPr>
          <a:xfrm>
            <a:off x="1610494" y="-739587"/>
            <a:ext cx="7963611" cy="832104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942835" y="-27599"/>
            <a:ext cx="6464808" cy="1992476"/>
          </a:xfrm>
          <a:prstGeom prst="parallelogram">
            <a:avLst>
              <a:gd name="adj" fmla="val 23689"/>
            </a:avLst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709569" y="238441"/>
            <a:ext cx="56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K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ik járnak a VIBE-ra? –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 fesztiválkutatás bemutatója</a:t>
            </a:r>
          </a:p>
        </p:txBody>
      </p:sp>
    </p:spTree>
    <p:extLst>
      <p:ext uri="{BB962C8B-B14F-4D97-AF65-F5344CB8AC3E}">
        <p14:creationId xmlns:p14="http://schemas.microsoft.com/office/powerpoint/2010/main" val="137756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8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0800000"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0800000"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3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C65F9E9C-A294-43BA-8201-063D753CA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8884" y="3091706"/>
            <a:ext cx="2872245" cy="28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6200000">
            <a:off x="9156732" y="3630443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6200000">
            <a:off x="9156732" y="3630443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8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639619" y="3188711"/>
            <a:ext cx="55391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P</a:t>
            </a:r>
            <a:r>
              <a:rPr lang="hu-HU" sz="80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óló</a:t>
            </a:r>
          </a:p>
          <a:p>
            <a:pPr algn="ctr"/>
            <a:r>
              <a:rPr lang="hu-HU" sz="80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Bögre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" y="342433"/>
            <a:ext cx="8654325" cy="180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4E6E9-FB3E-4C46-B9EC-2931B8D34125}"/>
              </a:ext>
            </a:extLst>
          </p:cNvPr>
          <p:cNvSpPr txBox="1"/>
          <p:nvPr/>
        </p:nvSpPr>
        <p:spPr>
          <a:xfrm>
            <a:off x="6544031" y="2573158"/>
            <a:ext cx="5539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40 RON</a:t>
            </a:r>
          </a:p>
          <a:p>
            <a:r>
              <a:rPr lang="en-US" sz="8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3000 HUF</a:t>
            </a:r>
          </a:p>
          <a:p>
            <a:r>
              <a:rPr lang="en-US" sz="8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10 EUR</a:t>
            </a:r>
            <a:endParaRPr lang="hu-HU" sz="80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8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6352</TotalTime>
  <Words>470</Words>
  <Application>Microsoft Office PowerPoint</Application>
  <PresentationFormat>Widescreen</PresentationFormat>
  <Paragraphs>114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Dénes CSALA</cp:lastModifiedBy>
  <cp:revision>139</cp:revision>
  <dcterms:created xsi:type="dcterms:W3CDTF">2018-08-16T05:00:53Z</dcterms:created>
  <dcterms:modified xsi:type="dcterms:W3CDTF">2020-01-09T13:06:54Z</dcterms:modified>
</cp:coreProperties>
</file>